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67" r:id="rId5"/>
    <p:sldId id="260" r:id="rId6"/>
    <p:sldId id="261" r:id="rId7"/>
    <p:sldId id="268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7EBFD-D8BC-4C9A-BF47-F4CE55B1FF89}" type="datetimeFigureOut">
              <a:rPr lang="ko-KR" altLang="en-US" smtClean="0"/>
              <a:pPr/>
              <a:t>2020-05-14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2D48A-F67D-4A2D-8C60-B5BD01ECD5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8525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D48A-F67D-4A2D-8C60-B5BD01ECD5C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4162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27092"/>
            <a:ext cx="8640960" cy="969660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1"/>
            <a:ext cx="806489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49896" y="2276872"/>
            <a:ext cx="8064896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nRMCu5LAvw" TargetMode="External"/><Relationship Id="rId2" Type="http://schemas.openxmlformats.org/officeDocument/2006/relationships/hyperlink" Target="https://drive.google.com/drive/folders/19fIDN3n7sU65uIO1SeB-02HiloJpa550?usp=sharing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rive.google.com/file/d/1vT4mKsPdJtVBD0jB4_kf2Wru98gGS4Vp/view?usp=sharing" TargetMode="External"/><Relationship Id="rId4" Type="http://schemas.openxmlformats.org/officeDocument/2006/relationships/hyperlink" Target="https://www.youtube.com/watch?v=6B49RM_1Y7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st31kont20" TargetMode="External"/><Relationship Id="rId2" Type="http://schemas.openxmlformats.org/officeDocument/2006/relationships/hyperlink" Target="https://www.youtube.com/watch?v=rePG3XaTtHg&amp;list=PLiF9EUWIMnmuBICwHtCXzRU67HC_ETnUn&amp;index=17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2393123">
            <a:off x="2895600" y="1905000"/>
            <a:ext cx="4633813" cy="4056432"/>
            <a:chOff x="2068712" y="685865"/>
            <a:chExt cx="5178337" cy="5660043"/>
          </a:xfrm>
        </p:grpSpPr>
        <p:sp>
          <p:nvSpPr>
            <p:cNvPr id="10" name="Rectangle 9"/>
            <p:cNvSpPr/>
            <p:nvPr/>
          </p:nvSpPr>
          <p:spPr>
            <a:xfrm rot="18900000">
              <a:off x="2618066" y="1466512"/>
              <a:ext cx="3895494" cy="3895494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Rectangle 1"/>
            <p:cNvSpPr/>
            <p:nvPr/>
          </p:nvSpPr>
          <p:spPr>
            <a:xfrm rot="18900000">
              <a:off x="2068712" y="685865"/>
              <a:ext cx="5178337" cy="5660043"/>
            </a:xfrm>
            <a:prstGeom prst="rect">
              <a:avLst/>
            </a:prstGeom>
            <a:solidFill>
              <a:schemeClr val="accent6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CS" altLang="ko-KR" sz="2800" dirty="0" smtClean="0"/>
                <a:t>Невена Василић, </a:t>
              </a:r>
            </a:p>
            <a:p>
              <a:pPr algn="ctr"/>
              <a:r>
                <a:rPr lang="sr-Cyrl-CS" altLang="ko-KR" sz="2800" dirty="0" smtClean="0"/>
                <a:t>наставник психологије</a:t>
              </a:r>
            </a:p>
            <a:p>
              <a:pPr algn="ctr"/>
              <a:r>
                <a:rPr lang="sr-Cyrl-CS" altLang="ko-KR" sz="2800" dirty="0" smtClean="0"/>
                <a:t> у Гимназији Младеновац</a:t>
              </a:r>
            </a:p>
            <a:p>
              <a:pPr algn="ctr"/>
              <a:r>
                <a:rPr lang="sr-Cyrl-CS" altLang="ko-KR" sz="2800" dirty="0" smtClean="0"/>
                <a:t>Мај, 2020.</a:t>
              </a:r>
              <a:endParaRPr lang="ko-KR" altLang="en-US" sz="2800" dirty="0"/>
            </a:p>
          </p:txBody>
        </p:sp>
      </p:grpSp>
      <p:sp>
        <p:nvSpPr>
          <p:cNvPr id="7" name="TextBox 6">
            <a:hlinkClick r:id="rId3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1143000"/>
            <a:ext cx="4114800" cy="1295400"/>
          </a:xfrm>
          <a:prstGeom prst="ellipse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ПРИЈАВА ЗА КОНКУРС - НАЈБОЉИ ПРИМЕРИ НАСТАВЕ НА ДАЉИНУ</a:t>
            </a:r>
            <a:endParaRPr lang="ru-RU" b="1" dirty="0"/>
          </a:p>
        </p:txBody>
      </p:sp>
      <p:sp>
        <p:nvSpPr>
          <p:cNvPr id="9" name="Oval 8"/>
          <p:cNvSpPr/>
          <p:nvPr/>
        </p:nvSpPr>
        <p:spPr>
          <a:xfrm>
            <a:off x="4495800" y="4953000"/>
            <a:ext cx="218660" cy="218660"/>
          </a:xfrm>
          <a:prstGeom prst="ellipse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752600" y="381000"/>
            <a:ext cx="7162800" cy="5943600"/>
          </a:xfrm>
        </p:spPr>
        <p:txBody>
          <a:bodyPr/>
          <a:lstStyle/>
          <a:p>
            <a:endParaRPr lang="sr-Cyrl-CS" dirty="0" smtClean="0"/>
          </a:p>
          <a:p>
            <a:r>
              <a:rPr lang="sr-Cyrl-CS" b="1" dirty="0" smtClean="0"/>
              <a:t>Неки од радова ученика:</a:t>
            </a:r>
            <a:endParaRPr lang="sr-Cyrl-CS" b="1" dirty="0" smtClean="0">
              <a:hlinkClick r:id="rId2"/>
            </a:endParaRPr>
          </a:p>
          <a:p>
            <a:endParaRPr lang="sr-Cyrl-C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https://drive.google.com/drive/folders/19fIDN3n7sU65uIO1SeB-02HiloJpa550?usp=sharing</a:t>
            </a:r>
            <a:endParaRPr lang="sr-Cyrl-CS" dirty="0" smtClean="0"/>
          </a:p>
          <a:p>
            <a:endParaRPr lang="sr-Cyrl-CS" dirty="0" smtClean="0"/>
          </a:p>
          <a:p>
            <a:r>
              <a:rPr lang="en-US" dirty="0" smtClean="0">
                <a:hlinkClick r:id="rId3"/>
              </a:rPr>
              <a:t>https://www.youtube.com/watch?v=pnRMCu5LAvw</a:t>
            </a:r>
            <a:endParaRPr lang="sr-Cyrl-CS" dirty="0" smtClean="0"/>
          </a:p>
          <a:p>
            <a:endParaRPr lang="sr-Cyrl-CS" dirty="0" smtClean="0"/>
          </a:p>
          <a:p>
            <a:r>
              <a:rPr lang="en-US" dirty="0" smtClean="0">
                <a:hlinkClick r:id="rId4"/>
              </a:rPr>
              <a:t>https://www.youtube.com/watch?v=6B49RM_1Y7o</a:t>
            </a:r>
            <a:r>
              <a:rPr lang="sr-Cyrl-CS" dirty="0" smtClean="0"/>
              <a:t> </a:t>
            </a:r>
          </a:p>
          <a:p>
            <a:pPr>
              <a:buFont typeface="Wingdings" pitchFamily="2" charset="2"/>
              <a:buChar char="ü"/>
            </a:pPr>
            <a:endParaRPr lang="sr-Cyrl-C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r>
              <a:rPr lang="sr-Cyrl-CS" dirty="0" smtClean="0"/>
              <a:t>Евалуација наставе од стране педагога школе:</a:t>
            </a:r>
          </a:p>
          <a:p>
            <a:endParaRPr lang="sr-Cyrl-CS" dirty="0" smtClean="0"/>
          </a:p>
          <a:p>
            <a:r>
              <a:rPr lang="en-US" dirty="0" smtClean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drive.google.com/file/d/1vT4mKsPdJtVBD0jB4_kf2Wru98gGS4Vp/view?usp=sharing</a:t>
            </a:r>
            <a:endParaRPr lang="sr-Cyrl-CS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r>
              <a:rPr lang="sr-Cyrl-CS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ko-KR" dirty="0" smtClean="0"/>
              <a:t>Адолесценција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143000"/>
            <a:ext cx="8064896" cy="685800"/>
          </a:xfrm>
        </p:spPr>
        <p:txBody>
          <a:bodyPr/>
          <a:lstStyle/>
          <a:p>
            <a:r>
              <a:rPr lang="sr-Cyrl-CS" b="1" i="1" dirty="0" smtClean="0"/>
              <a:t>Пример пројектних активности у настави психологије</a:t>
            </a:r>
          </a:p>
          <a:p>
            <a:r>
              <a:rPr lang="sr-Cyrl-CS" b="1" i="1" dirty="0" smtClean="0"/>
              <a:t> на даљину</a:t>
            </a:r>
            <a:endParaRPr lang="en-US" b="1" i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549896" y="1981200"/>
            <a:ext cx="8064896" cy="3896072"/>
          </a:xfrm>
        </p:spPr>
        <p:txBody>
          <a:bodyPr/>
          <a:lstStyle/>
          <a:p>
            <a:r>
              <a:rPr lang="sr-Cyrl-CS" sz="2800" b="1" dirty="0" smtClean="0"/>
              <a:t>Тип часа</a:t>
            </a:r>
            <a:r>
              <a:rPr lang="sr-Cyrl-CS" sz="2800" dirty="0" smtClean="0"/>
              <a:t>: обрада новог градива</a:t>
            </a:r>
            <a:endParaRPr lang="en-US" sz="2800" dirty="0" smtClean="0"/>
          </a:p>
          <a:p>
            <a:r>
              <a:rPr lang="sr-Cyrl-CS" sz="2800" b="1" dirty="0" smtClean="0"/>
              <a:t>Метод рада</a:t>
            </a:r>
            <a:r>
              <a:rPr lang="sr-Cyrl-CS" sz="2800" dirty="0" smtClean="0"/>
              <a:t>: пројектни задатак</a:t>
            </a:r>
            <a:endParaRPr lang="en-US" sz="2800" dirty="0" smtClean="0"/>
          </a:p>
          <a:p>
            <a:r>
              <a:rPr lang="sr-Cyrl-CS" sz="2800" b="1" dirty="0" smtClean="0"/>
              <a:t>Облик рада</a:t>
            </a:r>
            <a:r>
              <a:rPr lang="sr-Cyrl-CS" sz="2800" dirty="0" smtClean="0"/>
              <a:t>: групни</a:t>
            </a:r>
            <a:endParaRPr lang="en-US" sz="2800" dirty="0" smtClean="0"/>
          </a:p>
          <a:p>
            <a:r>
              <a:rPr lang="sr-Cyrl-CS" sz="2800" b="1" dirty="0" smtClean="0"/>
              <a:t>Корелација</a:t>
            </a:r>
            <a:r>
              <a:rPr lang="sr-Cyrl-CS" sz="2800" dirty="0" smtClean="0"/>
              <a:t>: Српски језик и књижевност, </a:t>
            </a:r>
          </a:p>
          <a:p>
            <a:r>
              <a:rPr lang="sr-Cyrl-CS" sz="2800" dirty="0" smtClean="0"/>
              <a:t>Језик, медији и култура, Здравље и спорт,</a:t>
            </a:r>
          </a:p>
          <a:p>
            <a:r>
              <a:rPr lang="sr-Cyrl-CS" sz="2800" dirty="0" smtClean="0"/>
              <a:t> Биологија, Уметност и дизајн. </a:t>
            </a:r>
            <a:endParaRPr lang="en-US" sz="2800" dirty="0" smtClean="0"/>
          </a:p>
          <a:p>
            <a:r>
              <a:rPr lang="sr-Cyrl-CS" altLang="ko-KR" sz="2800" b="1" dirty="0" smtClean="0">
                <a:latin typeface="Arial" pitchFamily="34" charset="0"/>
                <a:cs typeface="Arial" pitchFamily="34" charset="0"/>
              </a:rPr>
              <a:t>Одељења</a:t>
            </a:r>
            <a:r>
              <a:rPr lang="sr-Cyrl-CS" altLang="ko-KR" sz="2800" dirty="0" smtClean="0">
                <a:latin typeface="Arial" pitchFamily="34" charset="0"/>
                <a:cs typeface="Arial" pitchFamily="34" charset="0"/>
              </a:rPr>
              <a:t>: 2/1,2/2,2/3,2/4, и 2/5</a:t>
            </a:r>
            <a:endParaRPr lang="ko-KR" alt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49896" y="609600"/>
            <a:ext cx="8064896" cy="52676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r-Cyrl-CS" b="1" dirty="0" smtClean="0"/>
              <a:t> Циљ: 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sr-Cyrl-CS" dirty="0" smtClean="0"/>
              <a:t>Усвојити основне законитости психичког развоја у адолесценцији. </a:t>
            </a:r>
          </a:p>
          <a:p>
            <a:pPr>
              <a:buFont typeface="Arial" pitchFamily="34" charset="0"/>
              <a:buChar char="•"/>
            </a:pPr>
            <a:r>
              <a:rPr lang="sr-Cyrl-CS" dirty="0" smtClean="0"/>
              <a:t>Разумети појам психичког развоја у адлесценцији. </a:t>
            </a:r>
          </a:p>
          <a:p>
            <a:pPr>
              <a:buFont typeface="Arial" pitchFamily="34" charset="0"/>
              <a:buChar char="•"/>
            </a:pPr>
            <a:r>
              <a:rPr lang="sr-Cyrl-CS" dirty="0" smtClean="0"/>
              <a:t>Подстицање вештине самопосматрања и освешћивања властитих промена. </a:t>
            </a:r>
          </a:p>
          <a:p>
            <a:pPr>
              <a:buFont typeface="Arial" pitchFamily="34" charset="0"/>
              <a:buChar char="•"/>
            </a:pPr>
            <a:r>
              <a:rPr lang="sr-Cyrl-CS" dirty="0" smtClean="0"/>
              <a:t>Развијање одоговорности према сопственим психичком и физичком развоју.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sr-Cyrl-CS" dirty="0" smtClean="0"/>
              <a:t>Развијање самосталности у  раду и одговорности за сопствени рад и учење.</a:t>
            </a:r>
          </a:p>
          <a:p>
            <a:pPr>
              <a:buFont typeface="Arial" pitchFamily="34" charset="0"/>
              <a:buChar char="•"/>
            </a:pPr>
            <a:r>
              <a:rPr lang="sr-Cyrl-CS" dirty="0" smtClean="0"/>
              <a:t>Развијање вештина процене и самопроцене учења и постигнућа.</a:t>
            </a:r>
          </a:p>
          <a:p>
            <a:pPr>
              <a:buFont typeface="Arial" pitchFamily="34" charset="0"/>
              <a:buChar char="•"/>
            </a:pPr>
            <a:endParaRPr lang="sr-Cyrl-CS" dirty="0" smtClean="0"/>
          </a:p>
          <a:p>
            <a:pPr>
              <a:buFont typeface="Wingdings" pitchFamily="2" charset="2"/>
              <a:buChar char="Ø"/>
            </a:pPr>
            <a:r>
              <a:rPr lang="sr-Cyrl-CS" b="1" dirty="0" smtClean="0"/>
              <a:t>Очекивани исходи:</a:t>
            </a:r>
            <a:endParaRPr lang="en-US" b="1" dirty="0" smtClean="0"/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Ученик је у стању да </a:t>
            </a:r>
            <a:r>
              <a:rPr lang="en-US" dirty="0" smtClean="0"/>
              <a:t>опише најважније психолошке карактеристике адолесцентског</a:t>
            </a:r>
            <a:endParaRPr lang="sr-Cyrl-CS" dirty="0" smtClean="0"/>
          </a:p>
          <a:p>
            <a:r>
              <a:rPr lang="en-US" dirty="0" smtClean="0"/>
              <a:t> доба,препозна и критички се односи према најчешћим </a:t>
            </a:r>
            <a:r>
              <a:rPr lang="en-US" dirty="0" err="1" smtClean="0"/>
              <a:t>проблемима</a:t>
            </a:r>
            <a:r>
              <a:rPr lang="en-US" dirty="0" smtClean="0"/>
              <a:t> </a:t>
            </a:r>
            <a:r>
              <a:rPr lang="en-US" dirty="0" err="1" smtClean="0"/>
              <a:t>адолесцената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Ученик, </a:t>
            </a:r>
            <a:r>
              <a:rPr lang="en-US" dirty="0" smtClean="0"/>
              <a:t>користећи стечена психолошка сазнања, препознаје емоције и мотиве</a:t>
            </a:r>
            <a:endParaRPr lang="sr-Cyrl-CS" dirty="0" smtClean="0"/>
          </a:p>
          <a:p>
            <a:r>
              <a:rPr lang="en-US" dirty="0" smtClean="0"/>
              <a:t>сопственог понашања, понашања других и ликова из књижевности и филмова;</a:t>
            </a:r>
          </a:p>
          <a:p>
            <a:pPr>
              <a:buFont typeface="Arial" pitchFamily="34" charset="0"/>
              <a:buChar char="•"/>
            </a:pPr>
            <a:r>
              <a:rPr lang="sr-Cyrl-CS" dirty="0" smtClean="0"/>
              <a:t>Ученик </a:t>
            </a:r>
            <a:r>
              <a:rPr lang="en-US" dirty="0" smtClean="0"/>
              <a:t>разликује научни од лаичког приступа психолошким питањима и критички се</a:t>
            </a:r>
            <a:endParaRPr lang="sr-Cyrl-CS" dirty="0" smtClean="0"/>
          </a:p>
          <a:p>
            <a:r>
              <a:rPr lang="en-US" dirty="0" smtClean="0"/>
              <a:t> односи према текстовима и псеудотестовима у медијима;</a:t>
            </a:r>
          </a:p>
          <a:p>
            <a:pPr>
              <a:buFont typeface="Arial" pitchFamily="34" charset="0"/>
              <a:buChar char="•"/>
            </a:pPr>
            <a:r>
              <a:rPr lang="sr-Cyrl-CS" dirty="0" smtClean="0"/>
              <a:t>Ученик посматра </a:t>
            </a:r>
            <a:r>
              <a:rPr lang="en-US" dirty="0" smtClean="0"/>
              <a:t>психички живот особе као целину међусобно повезаних процеса, </a:t>
            </a:r>
            <a:endParaRPr lang="sr-Cyrl-CS" dirty="0" smtClean="0"/>
          </a:p>
          <a:p>
            <a:r>
              <a:rPr lang="en-US" dirty="0" smtClean="0"/>
              <a:t>особина и стања чији се развој одвија током целог живота и као јединство психичког и телесног функционисања</a:t>
            </a:r>
          </a:p>
          <a:p>
            <a:pPr>
              <a:buFont typeface="Arial" pitchFamily="34" charset="0"/>
              <a:buChar char="•"/>
            </a:pPr>
            <a:r>
              <a:rPr lang="sr-Cyrl-CS" dirty="0" smtClean="0"/>
              <a:t>Ученик </a:t>
            </a:r>
            <a:r>
              <a:rPr lang="en-US" dirty="0" smtClean="0"/>
              <a:t>прави везу </a:t>
            </a:r>
            <a:r>
              <a:rPr lang="en-US" dirty="0" err="1" smtClean="0"/>
              <a:t>између</a:t>
            </a:r>
            <a:r>
              <a:rPr lang="en-US" dirty="0" smtClean="0"/>
              <a:t> </a:t>
            </a:r>
            <a:r>
              <a:rPr lang="sr-Cyrl-CS" dirty="0" smtClean="0"/>
              <a:t>ове наставне теме и садржаја који су раније обрађивани</a:t>
            </a:r>
            <a:r>
              <a:rPr lang="en-US" dirty="0" smtClean="0"/>
              <a:t>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752600" y="1143000"/>
            <a:ext cx="7086600" cy="4038601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r-Cyrl-CS" sz="1800" dirty="0" smtClean="0"/>
              <a:t>Настава је изведена у току три недеље</a:t>
            </a:r>
          </a:p>
          <a:p>
            <a:pPr>
              <a:buFont typeface="Wingdings" pitchFamily="2" charset="2"/>
              <a:buChar char="ü"/>
            </a:pPr>
            <a:r>
              <a:rPr lang="sr-Cyrl-CS" sz="1800" dirty="0" smtClean="0"/>
              <a:t>Настава је извођена на платформи Едмодо</a:t>
            </a:r>
            <a:endParaRPr lang="en-US" sz="1800" dirty="0" smtClean="0"/>
          </a:p>
          <a:p>
            <a:pPr>
              <a:buFont typeface="Wingdings" pitchFamily="2" charset="2"/>
              <a:buChar char="ü"/>
            </a:pPr>
            <a:r>
              <a:rPr lang="sr-Cyrl-CS" sz="1800" dirty="0" smtClean="0"/>
              <a:t>Наставник је на платформи објављивао садржаје</a:t>
            </a:r>
          </a:p>
          <a:p>
            <a:r>
              <a:rPr lang="sr-Cyrl-CS" sz="1800" dirty="0" smtClean="0"/>
              <a:t> по распореду часова, 6 пута у току три недеље, а са </a:t>
            </a:r>
          </a:p>
          <a:p>
            <a:r>
              <a:rPr lang="sr-Cyrl-CS" sz="1800" dirty="0" smtClean="0"/>
              <a:t>ученицима је обављао консултације свакодневно,  преко </a:t>
            </a:r>
          </a:p>
          <a:p>
            <a:r>
              <a:rPr lang="sr-Cyrl-CS" sz="1800" dirty="0" smtClean="0"/>
              <a:t>коментара на објавама или преко порука.  </a:t>
            </a:r>
            <a:endParaRPr lang="en-US" sz="1800" dirty="0" smtClean="0"/>
          </a:p>
          <a:p>
            <a:pPr>
              <a:buFont typeface="Wingdings" pitchFamily="2" charset="2"/>
              <a:buChar char="ü"/>
            </a:pPr>
            <a:r>
              <a:rPr lang="sr-Cyrl-CS" sz="1800" dirty="0" smtClean="0"/>
              <a:t>Настава је организована као полуструктурисани пројекат: наставник је одредио мање теме и поделио ученике у </a:t>
            </a:r>
          </a:p>
          <a:p>
            <a:r>
              <a:rPr lang="sr-Cyrl-CS" sz="1800" dirty="0" smtClean="0"/>
              <a:t> групе, а начин на који ће обрађивати теме и приказати</a:t>
            </a:r>
          </a:p>
          <a:p>
            <a:r>
              <a:rPr lang="sr-Cyrl-CS" sz="1800" dirty="0" smtClean="0"/>
              <a:t> резултате својих активности су одређивали сами ученици.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81000"/>
            <a:ext cx="6563072" cy="460648"/>
          </a:xfrm>
        </p:spPr>
        <p:txBody>
          <a:bodyPr/>
          <a:lstStyle/>
          <a:p>
            <a:r>
              <a:rPr lang="sr-Cyrl-CS" dirty="0" smtClean="0"/>
              <a:t>На првом часу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134072" y="1066800"/>
            <a:ext cx="6781328" cy="54102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r-Cyrl-CS" dirty="0" smtClean="0"/>
              <a:t>Ученици су уведени у тему кроз ППТ презентацију о адолесценцији,</a:t>
            </a:r>
          </a:p>
          <a:p>
            <a:r>
              <a:rPr lang="sr-Cyrl-CS" dirty="0" smtClean="0"/>
              <a:t>дате су им теме за пројекте, подељени су у групе од по 4 или 5 чланова. Свака група је требало да  одабере једну од 6 тема, тако да једну тему</a:t>
            </a:r>
          </a:p>
          <a:p>
            <a:r>
              <a:rPr lang="sr-Cyrl-CS" dirty="0" smtClean="0"/>
              <a:t> може да обрађује само једна група. </a:t>
            </a:r>
          </a:p>
          <a:p>
            <a:pPr>
              <a:buFont typeface="Wingdings" pitchFamily="2" charset="2"/>
              <a:buChar char="ü"/>
            </a:pPr>
            <a:r>
              <a:rPr lang="sr-Cyrl-CS" dirty="0" smtClean="0"/>
              <a:t>Након што се међусобно договоре, један представник групе је </a:t>
            </a:r>
          </a:p>
          <a:p>
            <a:r>
              <a:rPr lang="sr-Cyrl-CS" dirty="0" smtClean="0"/>
              <a:t>уписивао у коментар тему коју је група одабрала и то је значило да је </a:t>
            </a:r>
          </a:p>
          <a:p>
            <a:r>
              <a:rPr lang="sr-Cyrl-CS" dirty="0" smtClean="0"/>
              <a:t>тема “заузета”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sr-Cyrl-CS" u="sng" dirty="0" smtClean="0"/>
              <a:t>Теме: </a:t>
            </a:r>
            <a:endParaRPr lang="en-US" u="sng" dirty="0" smtClean="0"/>
          </a:p>
          <a:p>
            <a:r>
              <a:rPr lang="sr-Cyrl-CS" b="1" dirty="0" smtClean="0"/>
              <a:t>1. </a:t>
            </a:r>
            <a:r>
              <a:rPr lang="en-US" b="1" dirty="0" smtClean="0"/>
              <a:t>Девојке и младићи у адолесценцији- раноправни, али различити</a:t>
            </a:r>
            <a:endParaRPr lang="en-US" dirty="0" smtClean="0"/>
          </a:p>
          <a:p>
            <a:r>
              <a:rPr lang="sr-Cyrl-CS" b="1" dirty="0" smtClean="0"/>
              <a:t>2. </a:t>
            </a:r>
            <a:r>
              <a:rPr lang="en-US" b="1" dirty="0" smtClean="0"/>
              <a:t>Генерација наших родитеља у периоду адолесценције</a:t>
            </a:r>
            <a:endParaRPr lang="en-US" dirty="0" smtClean="0"/>
          </a:p>
          <a:p>
            <a:r>
              <a:rPr lang="sr-Cyrl-CS" b="1" dirty="0" smtClean="0"/>
              <a:t>3. </a:t>
            </a:r>
            <a:r>
              <a:rPr lang="en-US" b="1" dirty="0" smtClean="0"/>
              <a:t>Идоли и узори младих - кога млади воле и прате и због чега?</a:t>
            </a:r>
            <a:endParaRPr lang="en-US" dirty="0" smtClean="0"/>
          </a:p>
          <a:p>
            <a:r>
              <a:rPr lang="sr-Cyrl-CS" b="1" dirty="0" smtClean="0"/>
              <a:t>4. </a:t>
            </a:r>
            <a:r>
              <a:rPr lang="en-US" b="1" dirty="0" smtClean="0"/>
              <a:t>Водич кроз заљубљивање у адолесценцији</a:t>
            </a:r>
            <a:endParaRPr lang="en-US" dirty="0" smtClean="0"/>
          </a:p>
          <a:p>
            <a:r>
              <a:rPr lang="sr-Cyrl-CS" b="1" dirty="0" smtClean="0"/>
              <a:t>5. </a:t>
            </a:r>
            <a:r>
              <a:rPr lang="en-US" b="1" dirty="0" smtClean="0"/>
              <a:t>Ризична понашања у адолесценцији</a:t>
            </a:r>
            <a:endParaRPr lang="en-US" dirty="0" smtClean="0"/>
          </a:p>
          <a:p>
            <a:r>
              <a:rPr lang="sr-Cyrl-CS" b="1" dirty="0" smtClean="0"/>
              <a:t>6. </a:t>
            </a:r>
            <a:r>
              <a:rPr lang="en-US" b="1" dirty="0" smtClean="0"/>
              <a:t>Приручник за професоре- шта би сваки професор требао да зна о адолесцентима?</a:t>
            </a:r>
            <a:endParaRPr lang="en-US" dirty="0" smtClean="0"/>
          </a:p>
          <a:p>
            <a:r>
              <a:rPr lang="sr-Cyrl-CS" b="1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81000"/>
            <a:ext cx="6563072" cy="460648"/>
          </a:xfrm>
        </p:spPr>
        <p:txBody>
          <a:bodyPr/>
          <a:lstStyle/>
          <a:p>
            <a:r>
              <a:rPr lang="sr-Cyrl-CS" dirty="0" smtClean="0"/>
              <a:t>На првом часу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134072" y="838200"/>
            <a:ext cx="6563072" cy="5154489"/>
          </a:xfrm>
        </p:spPr>
        <p:txBody>
          <a:bodyPr/>
          <a:lstStyle/>
          <a:p>
            <a:endParaRPr lang="sr-Cyrl-CS" b="1" dirty="0" smtClean="0"/>
          </a:p>
          <a:p>
            <a:pPr>
              <a:buFont typeface="Wingdings" pitchFamily="2" charset="2"/>
              <a:buChar char="ü"/>
            </a:pPr>
            <a:r>
              <a:rPr lang="sr-Cyrl-CS" dirty="0" smtClean="0"/>
              <a:t>Ученицима је дата инструкција да теме могу обрађивати и приказати на начин који сами изаберу, да у оквиру теме коју су изабрали могу </a:t>
            </a:r>
          </a:p>
          <a:p>
            <a:r>
              <a:rPr lang="sr-Cyrl-CS" dirty="0" smtClean="0"/>
              <a:t>изабрати ужу тему и њоме се бавити.</a:t>
            </a:r>
          </a:p>
          <a:p>
            <a:pPr>
              <a:buFont typeface="Wingdings" pitchFamily="2" charset="2"/>
              <a:buChar char="ü"/>
            </a:pPr>
            <a:r>
              <a:rPr lang="sr-Cyrl-CS" dirty="0" smtClean="0"/>
              <a:t>“ </a:t>
            </a:r>
            <a:r>
              <a:rPr lang="ru-RU" i="1" dirty="0" smtClean="0"/>
              <a:t>Начин на који ћете обрадити своју тему (истраживање литературе и релевантних сајтова, самостално промишљање и анализа сопственог </a:t>
            </a:r>
          </a:p>
          <a:p>
            <a:r>
              <a:rPr lang="ru-RU" i="1" dirty="0" smtClean="0"/>
              <a:t>искуства, интервјуисање, анализа филмова, музике...) и начин на који </a:t>
            </a:r>
          </a:p>
          <a:p>
            <a:r>
              <a:rPr lang="ru-RU" i="1" dirty="0" smtClean="0"/>
              <a:t>ћете  је приказати (текстом, презентацијом, видеом, скечом- мини </a:t>
            </a:r>
          </a:p>
          <a:p>
            <a:r>
              <a:rPr lang="ru-RU" i="1" dirty="0" smtClean="0"/>
              <a:t>драмом, песмом, колажем...) је у потпуности на вама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sr-Cyrl-CS" dirty="0" smtClean="0"/>
              <a:t>Такође, ученици су добили информацију да ће сви ученици</a:t>
            </a:r>
          </a:p>
          <a:p>
            <a:r>
              <a:rPr lang="sr-Cyrl-CS" dirty="0" smtClean="0"/>
              <a:t> оцењивати све радове, према унапред одређеним критеријумима:</a:t>
            </a:r>
          </a:p>
          <a:p>
            <a:r>
              <a:rPr lang="sr-Cyrl-CS" dirty="0" smtClean="0"/>
              <a:t>-</a:t>
            </a:r>
            <a:r>
              <a:rPr lang="en-US" dirty="0" smtClean="0"/>
              <a:t>Да </a:t>
            </a:r>
            <a:r>
              <a:rPr lang="en-US" dirty="0" err="1" smtClean="0"/>
              <a:t>ли</a:t>
            </a:r>
            <a:r>
              <a:rPr lang="en-US" dirty="0" smtClean="0"/>
              <a:t> </a:t>
            </a:r>
            <a:r>
              <a:rPr lang="en-US" dirty="0" err="1" smtClean="0"/>
              <a:t>рад</a:t>
            </a:r>
            <a:r>
              <a:rPr lang="en-US" dirty="0" smtClean="0"/>
              <a:t> </a:t>
            </a:r>
            <a:r>
              <a:rPr lang="en-US" dirty="0" err="1" smtClean="0"/>
              <a:t>одговара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задату</a:t>
            </a:r>
            <a:r>
              <a:rPr lang="en-US" dirty="0" smtClean="0"/>
              <a:t> </a:t>
            </a:r>
            <a:r>
              <a:rPr lang="en-US" dirty="0" err="1" smtClean="0"/>
              <a:t>тему</a:t>
            </a:r>
            <a:r>
              <a:rPr lang="en-US" dirty="0" smtClean="0"/>
              <a:t>? </a:t>
            </a:r>
            <a:endParaRPr lang="sr-Cyrl-CS" dirty="0" smtClean="0"/>
          </a:p>
          <a:p>
            <a:r>
              <a:rPr lang="en-US" dirty="0" smtClean="0"/>
              <a:t>-Да </a:t>
            </a:r>
            <a:r>
              <a:rPr lang="en-US" dirty="0" err="1" smtClean="0"/>
              <a:t>ли</a:t>
            </a:r>
            <a:r>
              <a:rPr lang="en-US" dirty="0" smtClean="0"/>
              <a:t> </a:t>
            </a:r>
            <a:r>
              <a:rPr lang="en-US" dirty="0" err="1" smtClean="0"/>
              <a:t>сте</a:t>
            </a:r>
            <a:r>
              <a:rPr lang="en-US" dirty="0" smtClean="0"/>
              <a:t> </a:t>
            </a:r>
            <a:r>
              <a:rPr lang="en-US" dirty="0" err="1" smtClean="0"/>
              <a:t>сазнали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открили</a:t>
            </a:r>
            <a:r>
              <a:rPr lang="en-US" dirty="0" smtClean="0"/>
              <a:t> </a:t>
            </a:r>
            <a:r>
              <a:rPr lang="en-US" dirty="0" err="1" smtClean="0"/>
              <a:t>нешто</a:t>
            </a:r>
            <a:r>
              <a:rPr lang="en-US" dirty="0" smtClean="0"/>
              <a:t> </a:t>
            </a:r>
            <a:r>
              <a:rPr lang="en-US" dirty="0" err="1" smtClean="0"/>
              <a:t>ново</a:t>
            </a:r>
            <a:r>
              <a:rPr lang="en-US" dirty="0" smtClean="0"/>
              <a:t> кроз </a:t>
            </a:r>
            <a:r>
              <a:rPr lang="en-US" dirty="0" err="1" smtClean="0"/>
              <a:t>рад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оцењујете</a:t>
            </a:r>
            <a:r>
              <a:rPr lang="en-US" dirty="0" smtClean="0"/>
              <a:t>? -Да </a:t>
            </a:r>
            <a:r>
              <a:rPr lang="en-US" dirty="0" err="1" smtClean="0"/>
              <a:t>ли</a:t>
            </a:r>
            <a:r>
              <a:rPr lang="en-US" dirty="0" smtClean="0"/>
              <a:t> </a:t>
            </a:r>
            <a:r>
              <a:rPr lang="en-US" dirty="0" err="1" smtClean="0"/>
              <a:t>вам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рад</a:t>
            </a:r>
            <a:r>
              <a:rPr lang="en-US" dirty="0" smtClean="0"/>
              <a:t> </a:t>
            </a:r>
            <a:r>
              <a:rPr lang="en-US" dirty="0" err="1" smtClean="0"/>
              <a:t>држао</a:t>
            </a:r>
            <a:r>
              <a:rPr lang="en-US" dirty="0" smtClean="0"/>
              <a:t> </a:t>
            </a:r>
            <a:r>
              <a:rPr lang="en-US" dirty="0" err="1" smtClean="0"/>
              <a:t>пажњу</a:t>
            </a:r>
            <a:r>
              <a:rPr lang="en-US" dirty="0" smtClean="0"/>
              <a:t>? </a:t>
            </a:r>
            <a:endParaRPr lang="sr-Cyrl-CS" dirty="0" smtClean="0"/>
          </a:p>
          <a:p>
            <a:r>
              <a:rPr lang="en-US" dirty="0" smtClean="0"/>
              <a:t>-Да </a:t>
            </a:r>
            <a:r>
              <a:rPr lang="en-US" dirty="0" err="1" smtClean="0"/>
              <a:t>ли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рад</a:t>
            </a:r>
            <a:r>
              <a:rPr lang="en-US" dirty="0" smtClean="0"/>
              <a:t> </a:t>
            </a:r>
            <a:r>
              <a:rPr lang="en-US" dirty="0" err="1" smtClean="0"/>
              <a:t>оригиналан</a:t>
            </a:r>
            <a:r>
              <a:rPr lang="en-US" dirty="0" smtClean="0"/>
              <a:t>? Да </a:t>
            </a:r>
            <a:r>
              <a:rPr lang="en-US" dirty="0" err="1" smtClean="0"/>
              <a:t>ли</a:t>
            </a:r>
            <a:r>
              <a:rPr lang="en-US" dirty="0" smtClean="0"/>
              <a:t> се препознаје </a:t>
            </a:r>
            <a:r>
              <a:rPr lang="en-US" dirty="0" err="1" smtClean="0"/>
              <a:t>лични</a:t>
            </a:r>
            <a:r>
              <a:rPr lang="en-US" dirty="0" smtClean="0"/>
              <a:t> </a:t>
            </a:r>
            <a:r>
              <a:rPr lang="en-US" dirty="0" err="1" smtClean="0"/>
              <a:t>печат</a:t>
            </a:r>
            <a:r>
              <a:rPr lang="en-US" dirty="0" smtClean="0"/>
              <a:t> </a:t>
            </a:r>
            <a:r>
              <a:rPr lang="en-US" dirty="0" err="1" smtClean="0"/>
              <a:t>групе</a:t>
            </a:r>
            <a:r>
              <a:rPr lang="en-US" dirty="0" smtClean="0"/>
              <a:t> </a:t>
            </a:r>
            <a:r>
              <a:rPr lang="en-US" dirty="0" err="1" smtClean="0"/>
              <a:t>која</a:t>
            </a:r>
            <a:r>
              <a:rPr lang="en-US" dirty="0" smtClean="0"/>
              <a:t> </a:t>
            </a:r>
            <a:r>
              <a:rPr lang="en-US" dirty="0" err="1" smtClean="0"/>
              <a:t>га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правила</a:t>
            </a:r>
            <a:r>
              <a:rPr lang="en-US" dirty="0" smtClean="0"/>
              <a:t>? </a:t>
            </a:r>
            <a:endParaRPr lang="sr-Cyrl-CS" dirty="0" smtClean="0"/>
          </a:p>
          <a:p>
            <a:r>
              <a:rPr lang="en-US" dirty="0" smtClean="0"/>
              <a:t>-Да </a:t>
            </a:r>
            <a:r>
              <a:rPr lang="en-US" dirty="0" err="1" smtClean="0"/>
              <a:t>ли</a:t>
            </a:r>
            <a:r>
              <a:rPr lang="en-US" dirty="0" smtClean="0"/>
              <a:t> </a:t>
            </a:r>
            <a:r>
              <a:rPr lang="en-US" dirty="0" err="1" smtClean="0"/>
              <a:t>препознајете</a:t>
            </a:r>
            <a:r>
              <a:rPr lang="en-US" dirty="0" smtClean="0"/>
              <a:t> да </a:t>
            </a:r>
            <a:r>
              <a:rPr lang="en-US" dirty="0" err="1" smtClean="0"/>
              <a:t>је</a:t>
            </a:r>
            <a:r>
              <a:rPr lang="en-US" dirty="0" smtClean="0"/>
              <a:t> у </a:t>
            </a:r>
            <a:r>
              <a:rPr lang="en-US" dirty="0" err="1" smtClean="0"/>
              <a:t>припрему</a:t>
            </a:r>
            <a:r>
              <a:rPr lang="en-US" dirty="0" smtClean="0"/>
              <a:t> </a:t>
            </a:r>
            <a:r>
              <a:rPr lang="en-US" dirty="0" err="1" smtClean="0"/>
              <a:t>рада</a:t>
            </a:r>
            <a:r>
              <a:rPr lang="en-US" dirty="0" smtClean="0"/>
              <a:t> </a:t>
            </a:r>
            <a:r>
              <a:rPr lang="en-US" dirty="0" err="1" smtClean="0"/>
              <a:t>уложен</a:t>
            </a:r>
            <a:r>
              <a:rPr lang="en-US" dirty="0" smtClean="0"/>
              <a:t> </a:t>
            </a:r>
            <a:r>
              <a:rPr lang="en-US" dirty="0" err="1" smtClean="0"/>
              <a:t>труд</a:t>
            </a:r>
            <a:r>
              <a:rPr lang="en-US" dirty="0" smtClean="0"/>
              <a:t>? ‌</a:t>
            </a:r>
            <a:r>
              <a:rPr lang="sr-Cyrl-CS" dirty="0" smtClean="0"/>
              <a:t>, </a:t>
            </a:r>
          </a:p>
          <a:p>
            <a:endParaRPr lang="sr-Cyrl-CS" dirty="0" smtClean="0"/>
          </a:p>
          <a:p>
            <a:r>
              <a:rPr lang="sr-Cyrl-CS" dirty="0" smtClean="0"/>
              <a:t>као и да ће свако процењивати свој допринос раду групе, као и</a:t>
            </a:r>
          </a:p>
          <a:p>
            <a:r>
              <a:rPr lang="sr-Cyrl-CS" dirty="0" smtClean="0"/>
              <a:t> допринос осталих чланова.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8600"/>
            <a:ext cx="6563072" cy="460648"/>
          </a:xfrm>
        </p:spPr>
        <p:txBody>
          <a:bodyPr/>
          <a:lstStyle/>
          <a:p>
            <a:r>
              <a:rPr lang="sr-Cyrl-CS" dirty="0" smtClean="0"/>
              <a:t>На следећа три часа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00200" y="762000"/>
            <a:ext cx="7239000" cy="57150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r-Cyrl-CS" dirty="0" smtClean="0"/>
              <a:t>Наставник је постављао садржаје у вези са адолесценцијом који ученицима могу бити инспиративни и информативни:</a:t>
            </a:r>
          </a:p>
          <a:p>
            <a:endParaRPr lang="sr-Cyrl-CS" dirty="0" smtClean="0"/>
          </a:p>
          <a:p>
            <a:pPr>
              <a:buFont typeface="Arial" pitchFamily="34" charset="0"/>
              <a:buChar char="•"/>
            </a:pPr>
            <a:r>
              <a:rPr lang="sr-Cyrl-CS" dirty="0" smtClean="0"/>
              <a:t>Одабране епизоде РТС серије “Упс! У проблему сам”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https://www.youtube.com/playlist?list=PLG6HMr6sRAxktUI3_cZEP7zIBP5WXJtjf</a:t>
            </a:r>
            <a:endParaRPr lang="sr-Cyrl-C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sr-Cyrl-CS" dirty="0" smtClean="0"/>
          </a:p>
          <a:p>
            <a:pPr>
              <a:buFont typeface="Arial" pitchFamily="34" charset="0"/>
              <a:buChar char="•"/>
            </a:pPr>
            <a:r>
              <a:rPr lang="sr-Cyrl-CS" dirty="0" smtClean="0"/>
              <a:t>Одабране Тед ток говоре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https://www.ted.com/search?cat=videos&amp;q=adolescence</a:t>
            </a:r>
            <a:endParaRPr lang="sr-Cyrl-C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sr-Cyrl-CS" dirty="0" smtClean="0"/>
          </a:p>
          <a:p>
            <a:pPr>
              <a:buFont typeface="Arial" pitchFamily="34" charset="0"/>
              <a:buChar char="•"/>
            </a:pPr>
            <a:r>
              <a:rPr lang="sr-Cyrl-CS" dirty="0" smtClean="0"/>
              <a:t>Једну епизоду јутјуб емисије “Изување са Иреном – Магдаленина борба са </a:t>
            </a:r>
          </a:p>
          <a:p>
            <a:r>
              <a:rPr lang="sr-Cyrl-CS" dirty="0" smtClean="0"/>
              <a:t>анорексијом”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https://www.youtube.com/watch?v=rePG3XaTtHg&amp;list=PLiF9EUWIMnmuBICwHtCXzRU67HC_ETnUn&amp;index=17</a:t>
            </a:r>
            <a:endParaRPr lang="sr-Cyrl-CS" dirty="0" smtClean="0"/>
          </a:p>
          <a:p>
            <a:pPr>
              <a:buFont typeface="Arial" pitchFamily="34" charset="0"/>
              <a:buChar char="•"/>
            </a:pPr>
            <a:endParaRPr lang="sr-Cyrl-CS" dirty="0" smtClean="0"/>
          </a:p>
          <a:p>
            <a:pPr>
              <a:buFont typeface="Arial" pitchFamily="34" charset="0"/>
              <a:buChar char="•"/>
            </a:pPr>
            <a:r>
              <a:rPr lang="sr-Cyrl-CS" dirty="0" smtClean="0"/>
              <a:t>Вежбу емотивне интелигенције – препознавање емоција код адолесцената</a:t>
            </a:r>
          </a:p>
          <a:p>
            <a:r>
              <a:rPr lang="sr-Cyrl-CS" dirty="0" smtClean="0"/>
              <a:t> коју је наставник креирао користећи алат који и ученицима може бити о користи приликом рада на пројекту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https://learningapps.org/display?v=pst31kont20</a:t>
            </a:r>
            <a:endParaRPr lang="sr-Cyrl-C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sr-Cyrl-C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CS" dirty="0" smtClean="0"/>
              <a:t>За време три недеље, ученици су преко коментара на објаве наставника или приватних  порука на платформи консултовали наставника у вези са својим </a:t>
            </a:r>
          </a:p>
          <a:p>
            <a:r>
              <a:rPr lang="sr-Cyrl-CS" dirty="0" smtClean="0"/>
              <a:t> пројектима, а наставник је контактирао групе које се нису јављале како би</a:t>
            </a:r>
          </a:p>
          <a:p>
            <a:r>
              <a:rPr lang="sr-Cyrl-CS" dirty="0" smtClean="0"/>
              <a:t> имао увида и у њихов рад и напредак.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sr-Cyrl-C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381000"/>
            <a:ext cx="2734153" cy="5715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04800"/>
            <a:ext cx="3008313" cy="58213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r-Cyrl-CS" dirty="0" smtClean="0"/>
              <a:t>Ученици су своје радове слали наставнику дан пре договореног часа </a:t>
            </a:r>
          </a:p>
          <a:p>
            <a:pPr>
              <a:buFont typeface="Wingdings" pitchFamily="2" charset="2"/>
              <a:buChar char="ü"/>
            </a:pPr>
            <a:r>
              <a:rPr lang="sr-Cyrl-CS" dirty="0" smtClean="0"/>
              <a:t>На петом часу од почетка рада на пројектима, наставник  је поставио све радове ученика на платформу, као и формулар (у виду задатка на едмоду) путем кога су ученици оцењивали све  радове, свој допринос раду групе и допринос осталих чланова. </a:t>
            </a:r>
          </a:p>
          <a:p>
            <a:pPr>
              <a:buFont typeface="Wingdings" pitchFamily="2" charset="2"/>
              <a:buChar char="ü"/>
            </a:pPr>
            <a:r>
              <a:rPr lang="sr-Cyrl-CS" dirty="0" smtClean="0"/>
              <a:t>Такође, писали сву своја питања и утиске у коментарима. </a:t>
            </a:r>
          </a:p>
          <a:p>
            <a:pPr>
              <a:buFont typeface="Wingdings" pitchFamily="2" charset="2"/>
              <a:buChar char="ü"/>
            </a:pPr>
            <a:r>
              <a:rPr lang="sr-Cyrl-CS" dirty="0" smtClean="0"/>
              <a:t>На наредном часу наставник је објавио оцене које су добили од одељења и дао опширне повратне информације о раду сваке групе. </a:t>
            </a:r>
          </a:p>
          <a:p>
            <a:pPr>
              <a:buFont typeface="Wingdings" pitchFamily="2" charset="2"/>
              <a:buChar char="ü"/>
            </a:pPr>
            <a:r>
              <a:rPr lang="sr-Cyrl-CS" dirty="0" smtClean="0"/>
              <a:t>На овом часу ученици су давали своје мишљење о оваквом начину рада.</a:t>
            </a:r>
          </a:p>
          <a:p>
            <a:endParaRPr lang="sr-Cyrl-CS" dirty="0" smtClean="0"/>
          </a:p>
          <a:p>
            <a:endParaRPr lang="en-US" dirty="0"/>
          </a:p>
        </p:txBody>
      </p:sp>
      <p:pic>
        <p:nvPicPr>
          <p:cNvPr id="7" name="Picture 6" descr="n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0"/>
            <a:ext cx="228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752600" y="457200"/>
            <a:ext cx="7010400" cy="5535489"/>
          </a:xfrm>
        </p:spPr>
        <p:txBody>
          <a:bodyPr/>
          <a:lstStyle/>
          <a:p>
            <a:r>
              <a:rPr lang="sr-Cyrl-CS" sz="1600" b="1" dirty="0" smtClean="0"/>
              <a:t>Како нисмо били у могућности да одржимо “живи” јавни час и тако  представимо пројекте, то смо учинили вирутелно. </a:t>
            </a:r>
          </a:p>
          <a:p>
            <a:pPr>
              <a:buFont typeface="Wingdings" pitchFamily="2" charset="2"/>
              <a:buChar char="ü"/>
            </a:pPr>
            <a:r>
              <a:rPr lang="sr-Cyrl-CS" sz="1600" dirty="0" smtClean="0"/>
              <a:t>Наставник је изабране радове послао стручним сарадницима</a:t>
            </a:r>
          </a:p>
          <a:p>
            <a:r>
              <a:rPr lang="sr-Cyrl-CS" sz="1600" dirty="0" smtClean="0"/>
              <a:t> основних школа са теритрије општине Младеновац како би их</a:t>
            </a:r>
          </a:p>
          <a:p>
            <a:r>
              <a:rPr lang="sr-Cyrl-CS" sz="1600" dirty="0" smtClean="0"/>
              <a:t> проследили  ученцима својих школа и одељенским старешинама као материјале за ЧОС. </a:t>
            </a:r>
          </a:p>
          <a:p>
            <a:pPr>
              <a:buFont typeface="Wingdings" pitchFamily="2" charset="2"/>
              <a:buChar char="ü"/>
            </a:pPr>
            <a:r>
              <a:rPr lang="sr-Cyrl-CS" sz="1600" dirty="0" smtClean="0"/>
              <a:t>Такође, одељенске старешине су, уз одговарајући уводни текст</a:t>
            </a:r>
          </a:p>
          <a:p>
            <a:r>
              <a:rPr lang="sr-Cyrl-CS" sz="1600" dirty="0" smtClean="0"/>
              <a:t> који је наставник написао, објавиле радове ученика у вајбер </a:t>
            </a:r>
          </a:p>
          <a:p>
            <a:r>
              <a:rPr lang="sr-Cyrl-CS" sz="1600" dirty="0" smtClean="0"/>
              <a:t>групама са родитељима</a:t>
            </a:r>
          </a:p>
          <a:p>
            <a:pPr>
              <a:buFont typeface="Wingdings" pitchFamily="2" charset="2"/>
              <a:buChar char="ü"/>
            </a:pPr>
            <a:r>
              <a:rPr lang="sr-Cyrl-CS" sz="1600" dirty="0" smtClean="0"/>
              <a:t>Наставницима су приказани</a:t>
            </a:r>
          </a:p>
          <a:p>
            <a:r>
              <a:rPr lang="sr-Cyrl-CS" sz="1600" dirty="0" smtClean="0"/>
              <a:t> “Приручници за </a:t>
            </a:r>
          </a:p>
          <a:p>
            <a:r>
              <a:rPr lang="sr-Cyrl-CS" sz="1600" dirty="0" smtClean="0"/>
              <a:t>наставнике!”</a:t>
            </a:r>
            <a:endParaRPr lang="en-US" sz="1600" dirty="0"/>
          </a:p>
        </p:txBody>
      </p:sp>
      <p:pic>
        <p:nvPicPr>
          <p:cNvPr id="5" name="Picture 4" descr="Приручник за професор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352800"/>
            <a:ext cx="3764626" cy="2758693"/>
          </a:xfrm>
          <a:prstGeom prst="rect">
            <a:avLst/>
          </a:prstGeom>
        </p:spPr>
      </p:pic>
      <p:sp>
        <p:nvSpPr>
          <p:cNvPr id="6" name="Notched Right Arrow 5"/>
          <p:cNvSpPr/>
          <p:nvPr/>
        </p:nvSpPr>
        <p:spPr>
          <a:xfrm>
            <a:off x="3505200" y="381000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1024</Words>
  <Application>Microsoft Office PowerPoint</Application>
  <PresentationFormat>On-screen Show (4:3)</PresentationFormat>
  <Paragraphs>130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Slide 1</vt:lpstr>
      <vt:lpstr>Адолесценција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71</cp:revision>
  <dcterms:created xsi:type="dcterms:W3CDTF">2014-04-01T16:35:38Z</dcterms:created>
  <dcterms:modified xsi:type="dcterms:W3CDTF">2020-05-14T14:13:00Z</dcterms:modified>
</cp:coreProperties>
</file>